
<file path=[Content_Types].xml><?xml version="1.0" encoding="utf-8"?>
<Types xmlns="http://schemas.openxmlformats.org/package/2006/content-types">
  <Default Extension="fntdata" ContentType="application/x-fontdata"/>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
  </p:notesMasterIdLst>
  <p:sldIdLst>
    <p:sldId id="256" r:id="rId2"/>
    <p:sldId id="264" r:id="rId3"/>
    <p:sldId id="258" r:id="rId4"/>
    <p:sldId id="259" r:id="rId5"/>
    <p:sldId id="260" r:id="rId6"/>
    <p:sldId id="261" r:id="rId7"/>
    <p:sldId id="262" r:id="rId8"/>
  </p:sldIdLst>
  <p:sldSz cx="9144000" cy="5143500" type="screen16x9"/>
  <p:notesSz cx="6858000" cy="9144000"/>
  <p:embeddedFontLst>
    <p:embeddedFont>
      <p:font typeface="Century Gothic" panose="020B0502020202020204" pitchFamily="34" charset="0"/>
      <p:regular r:id="rId10"/>
      <p:bold r:id="rId11"/>
      <p:italic r:id="rId12"/>
      <p:boldItalic r:id="rId13"/>
    </p:embeddedFont>
    <p:embeddedFont>
      <p:font typeface="Comic Sans MS" panose="030F0702030302020204" pitchFamily="66"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c918778b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c918778b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bc29c88f4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bc29c88f4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c918778b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bc918778b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c918778b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c918778b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c918778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c918778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jfif"/><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rob-harrell.freenovelread.com/540458-wink" TargetMode="Externa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hyperlink" Target="https://www.bing.com/videos/riverview/relatedvideo?q=wink+rob+harrell+audio&amp;mid=2EA03B919A48CDEF59E62EA03B919A48CDEF59E6&amp;FORM=VIRE"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meswhitehead4.weebly.com/uploads/8/7/2/2/87220816/wonder_read_online.pdf" TargetMode="External"/><Relationship Id="rId18" Type="http://schemas.openxmlformats.org/officeDocument/2006/relationships/hyperlink" Target="https://www.readingzone.com/media/bxqprm3u/kingofnothing_chap1.pdf" TargetMode="External"/><Relationship Id="rId3" Type="http://schemas.openxmlformats.org/officeDocument/2006/relationships/hyperlink" Target="https://www.epicreads.com/blog/the-hate-u-give-sneak-peek/" TargetMode="External"/><Relationship Id="rId21" Type="http://schemas.openxmlformats.org/officeDocument/2006/relationships/image" Target="../media/image18.png"/><Relationship Id="rId7" Type="http://schemas.openxmlformats.org/officeDocument/2006/relationships/hyperlink" Target="https://www.penguinrandomhouse.ca/books/548793/one-of-us-is-lying-by-karen-m-mcmanus/9781524714680/excerpt" TargetMode="External"/><Relationship Id="rId12" Type="http://schemas.openxmlformats.org/officeDocument/2006/relationships/image" Target="../media/image13.png"/><Relationship Id="rId17" Type="http://schemas.openxmlformats.org/officeDocument/2006/relationships/image" Target="../media/image16.jp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hyperlink" Target="https://fireflypress.co.uk/wp-content/uploads/2021/11/Nebo-First-Chapter.pdf" TargetMode="Externa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hyperlink" Target="https://www.pdfdrive.to/book/the-fault-in-our-stars-16" TargetMode="External"/><Relationship Id="rId5" Type="http://schemas.openxmlformats.org/officeDocument/2006/relationships/hyperlink" Target="https://thefreenovelsread.com/the-golden-compass/chapter-one-68416" TargetMode="External"/><Relationship Id="rId15" Type="http://schemas.openxmlformats.org/officeDocument/2006/relationships/hyperlink" Target="https://pdst.ie/sites/default/files/The%20Boy%20in%20the%20Striped%20Pyjamas%20Workbook%202012.pdf" TargetMode="External"/><Relationship Id="rId10" Type="http://schemas.openxmlformats.org/officeDocument/2006/relationships/image" Target="../media/image12.png"/><Relationship Id="rId19"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hyperlink" Target="https://withdarkness.files.wordpress.com/2015/04/noughts_and_crosses_by_malorie_blackman.pdf" TargetMode="Externa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hyperlink" Target="https://schooleverywhere-elquds.com/lib/uploadbook/337621479382117dog%20days.pdf" TargetMode="External"/><Relationship Id="rId13" Type="http://schemas.openxmlformats.org/officeDocument/2006/relationships/image" Target="../media/image24.png"/><Relationship Id="rId18" Type="http://schemas.openxmlformats.org/officeDocument/2006/relationships/hyperlink" Target="http://mcnarychinesecinderella.weebly.com/uploads/2/1/4/7/21471922/chinesecinderella_full_text.pdf" TargetMode="External"/><Relationship Id="rId3" Type="http://schemas.openxmlformats.org/officeDocument/2006/relationships/hyperlink" Target="https://www.readanybook.com/online/732532" TargetMode="External"/><Relationship Id="rId7" Type="http://schemas.openxmlformats.org/officeDocument/2006/relationships/image" Target="../media/image21.png"/><Relationship Id="rId12" Type="http://schemas.openxmlformats.org/officeDocument/2006/relationships/hyperlink" Target="https://dn790000.ca.archive.org/0/items/alex-rider-all-books/Stormbreaker%20Alex%20Rider%20%28Book%201%29%20by%20Anthony%20Horowitz%20%5BHorowitz%2C%20Anthony%5D%20%28z-lib.org%29.pdf" TargetMode="External"/><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hyperlink" Target="https://www.missskirtich.com/uploads/2/3/3/7/23374820/5_-_harry_potter_and_the_order_of_the_phoenix_chapter_37.pdf" TargetMode="External"/><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hyperlink" Target="https://drive.google.com/file/d/0B3CZYRwvAL-mLWFiTGdsQ01YV2s/edit?resourcekey=0-UisOC_94Aq-04mqo2Jjrrw" TargetMode="External"/><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hyperlink" Target="https://mskandres.weebly.com/uploads/1/4/2/1/14213852/the_maze_runner_-_full_novel_pdf.pdf" TargetMode="External"/><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hyperlink" Target="https://www.e-reading-lib.com/bookreader.php/1039434/annabel-pitcher-my-sister-lives-on-the-mantelpiece.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bing.com/videos/riverview/relatedvideo?q=cirque+du+freak+free+full+audio+book&amp;mid=8BF80B5D8B93002F11F08BF80B5D8B93002F11F0&amp;FORM=VIRE" TargetMode="External"/><Relationship Id="rId18" Type="http://schemas.openxmlformats.org/officeDocument/2006/relationships/image" Target="../media/image36.png"/><Relationship Id="rId26" Type="http://schemas.openxmlformats.org/officeDocument/2006/relationships/image" Target="../media/image40.png"/><Relationship Id="rId3" Type="http://schemas.openxmlformats.org/officeDocument/2006/relationships/hyperlink" Target="https://www.bbc.co.uk/teach/school-radio/english-ks2-war-horse-michael-morpurgo-episode-1/zdv792p" TargetMode="External"/><Relationship Id="rId21" Type="http://schemas.openxmlformats.org/officeDocument/2006/relationships/hyperlink" Target="https://www.youtube.com/watch?v=ACgFC1-9b4A&amp;list=PLUmvusoSV_h3Ed3T3-cPRU5v393fpKrct&amp;index=58" TargetMode="External"/><Relationship Id="rId7" Type="http://schemas.openxmlformats.org/officeDocument/2006/relationships/hyperlink" Target="https://www.youtube.com/playlist?list=PLCiSf6_XvoCUv3xFdx8sbnxm0A2Q9Gebc" TargetMode="External"/><Relationship Id="rId12" Type="http://schemas.openxmlformats.org/officeDocument/2006/relationships/image" Target="../media/image33.png"/><Relationship Id="rId17" Type="http://schemas.openxmlformats.org/officeDocument/2006/relationships/hyperlink" Target="https://www.youtube.com/watch?v=4Ih6iGZQY4c&amp;list=PLYVXTDxwXrIUxV0ci6zD3V6ttjknepFjT" TargetMode="External"/><Relationship Id="rId25" Type="http://schemas.openxmlformats.org/officeDocument/2006/relationships/hyperlink" Target="https://www.bbc.co.uk/teach/school-radio/english-ks2-a-christmas-carol-episode-1-marleys-ghost/zrb78xs" TargetMode="External"/><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hyperlink" Target="https://www.bing.com/videos/riverview/relatedvideo?q=harry+potter+philosophers+stone+free+audiobook&amp;adlt=strict&amp;view=riverview&amp;mmscn=mtsc&amp;mid=11D05793F1CA887927F211D05793F1CA887927F2&amp;&amp;aps=89&amp;FORM=VMSOVR" TargetMode="External"/><Relationship Id="rId24" Type="http://schemas.openxmlformats.org/officeDocument/2006/relationships/image" Target="../media/image39.png"/><Relationship Id="rId5" Type="http://schemas.openxmlformats.org/officeDocument/2006/relationships/hyperlink" Target="https://www.bbc.co.uk/teach/school-radio/english-private-peaceful-episode-1/z6jnxyc" TargetMode="External"/><Relationship Id="rId15" Type="http://schemas.openxmlformats.org/officeDocument/2006/relationships/hyperlink" Target="https://www.youtube.com/watch?v=hrxLHnh6dlA" TargetMode="External"/><Relationship Id="rId23" Type="http://schemas.openxmlformats.org/officeDocument/2006/relationships/hyperlink" Target="https://www.bing.com/videos/riverview/relatedvideo?q=lion+witch+wardrobe+free+audio&amp;adlt=strict&amp;qpvt=lion+witch+wardrobe+free+audio&amp;mid=8EEB46FC5F47B29C5FCD8EEB46FC5F47B29C5FCD&amp;FORM=VCGVRP" TargetMode="External"/><Relationship Id="rId10" Type="http://schemas.openxmlformats.org/officeDocument/2006/relationships/image" Target="../media/image32.png"/><Relationship Id="rId19" Type="http://schemas.openxmlformats.org/officeDocument/2006/relationships/hyperlink" Target="https://www.bing.com/videos/riverview/relatedvideo?&amp;q=girls+under+pressure+free+full+audio+book&amp;adlt=strict&amp;mid=73524879D8F3FBE2E0B073524879D8F3FBE2E0B0&amp;&amp;FORM=VRDGAR" TargetMode="External"/><Relationship Id="rId4" Type="http://schemas.openxmlformats.org/officeDocument/2006/relationships/image" Target="../media/image29.png"/><Relationship Id="rId9" Type="http://schemas.openxmlformats.org/officeDocument/2006/relationships/hyperlink" Target="https://www.bing.com/videos/riverview/relatedvideo?q=dork+diaries+free+audiobook&amp;adlt=strict&amp;mid=C5B3750DDC7B1521CEF4C5B3750DDC7B1521CEF4&amp;FORM=VCGVRP" TargetMode="External"/><Relationship Id="rId14" Type="http://schemas.openxmlformats.org/officeDocument/2006/relationships/image" Target="../media/image34.png"/><Relationship Id="rId22"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jfif"/><Relationship Id="rId3" Type="http://schemas.openxmlformats.org/officeDocument/2006/relationships/hyperlink" Target="https://www.planetebook.com/free-ebooks/dracula.pdf" TargetMode="External"/><Relationship Id="rId7" Type="http://schemas.openxmlformats.org/officeDocument/2006/relationships/hyperlink" Target="https://www.planetebook.com/free-ebooks/the-hound-of-the-baskervilles.pdf" TargetMode="External"/><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hyperlink" Target="https://www.planetebook.com/free-ebooks/pride-and-prejudice.pdf" TargetMode="External"/><Relationship Id="rId5" Type="http://schemas.openxmlformats.org/officeDocument/2006/relationships/hyperlink" Target="https://www.planetebook.com/free-ebooks/frankenstein.pdf" TargetMode="Externa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hyperlink" Target="https://www.planetebook.com/free-ebooks/1984.pdf" TargetMode="External"/><Relationship Id="rId14" Type="http://schemas.openxmlformats.org/officeDocument/2006/relationships/image" Target="../media/image47.jp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https://www.youtube.com/watch?v=l4GfEi_GyyU" TargetMode="External"/><Relationship Id="rId3" Type="http://schemas.openxmlformats.org/officeDocument/2006/relationships/hyperlink" Target="https://www.planetebook.com/free-ebooks/the-great-gatsby.pdf" TargetMode="External"/><Relationship Id="rId7" Type="http://schemas.openxmlformats.org/officeDocument/2006/relationships/hyperlink" Target="https://freeditorial.com/en/books/emma" TargetMode="External"/><Relationship Id="rId12"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hyperlink" Target="https://www.planetebook.com/free-ebooks/david-copperfield.pdf" TargetMode="External"/><Relationship Id="rId5" Type="http://schemas.openxmlformats.org/officeDocument/2006/relationships/hyperlink" Target="https://www.youtube.com/watch?v=rARN6agiW7o" TargetMode="External"/><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hyperlink" Target="https://www.youtube.com/watch?v=qsOwj0PR5Sk" TargetMode="External"/><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3" name="Rectangle 2"/>
          <p:cNvSpPr/>
          <p:nvPr/>
        </p:nvSpPr>
        <p:spPr>
          <a:xfrm>
            <a:off x="530087" y="841512"/>
            <a:ext cx="2623930" cy="1066801"/>
          </a:xfrm>
          <a:prstGeom prst="rect">
            <a:avLst/>
          </a:prstGeom>
          <a:solidFill>
            <a:srgbClr val="7030A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Select a book you like the look of and click…its that simple.</a:t>
            </a:r>
          </a:p>
        </p:txBody>
      </p:sp>
      <p:sp>
        <p:nvSpPr>
          <p:cNvPr id="4" name="Rectangle 3"/>
          <p:cNvSpPr/>
          <p:nvPr/>
        </p:nvSpPr>
        <p:spPr>
          <a:xfrm>
            <a:off x="6599581" y="218660"/>
            <a:ext cx="2100469" cy="1583635"/>
          </a:xfrm>
          <a:prstGeom prst="rect">
            <a:avLst/>
          </a:prstGeom>
          <a:solidFill>
            <a:schemeClr val="accent2">
              <a:lumMod val="90000"/>
              <a:lumOff val="1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C000"/>
                </a:solidFill>
                <a:latin typeface="Century Gothic" panose="020B0502020202020204" pitchFamily="34" charset="0"/>
              </a:rPr>
              <a:t>Reading is a great way to take your mind off things, relax and at the same time improve your vocabulary…win/win!</a:t>
            </a:r>
          </a:p>
        </p:txBody>
      </p:sp>
      <p:sp>
        <p:nvSpPr>
          <p:cNvPr id="5" name="Rectangle 4"/>
          <p:cNvSpPr/>
          <p:nvPr/>
        </p:nvSpPr>
        <p:spPr>
          <a:xfrm>
            <a:off x="139148" y="3889512"/>
            <a:ext cx="2133600" cy="1066800"/>
          </a:xfrm>
          <a:prstGeom prst="rect">
            <a:avLst/>
          </a:prstGeom>
          <a:solidFill>
            <a:srgbClr val="FF0000"/>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Make sure that the Power point is in present so that you can access the books</a:t>
            </a:r>
            <a:r>
              <a:rPr lang="en-GB" dirty="0">
                <a:latin typeface="Comic Sans MS" panose="030F0702030302020204" pitchFamily="66" charset="0"/>
              </a:rPr>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148" y="3413259"/>
            <a:ext cx="609807" cy="578129"/>
          </a:xfrm>
          <a:prstGeom prst="rect">
            <a:avLst/>
          </a:prstGeom>
        </p:spPr>
      </p:pic>
      <p:sp>
        <p:nvSpPr>
          <p:cNvPr id="8" name="Rectangle 7"/>
          <p:cNvSpPr/>
          <p:nvPr/>
        </p:nvSpPr>
        <p:spPr>
          <a:xfrm>
            <a:off x="3028121" y="2352260"/>
            <a:ext cx="4704521" cy="1789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Welcome to SPRS Virtual Library</a:t>
            </a:r>
          </a:p>
        </p:txBody>
      </p:sp>
      <p:sp>
        <p:nvSpPr>
          <p:cNvPr id="9" name="Rectangle 8"/>
          <p:cNvSpPr/>
          <p:nvPr/>
        </p:nvSpPr>
        <p:spPr>
          <a:xfrm>
            <a:off x="5612294" y="4505738"/>
            <a:ext cx="3193775" cy="53671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Step inside and have a look…</a:t>
            </a:r>
          </a:p>
        </p:txBody>
      </p:sp>
      <p:pic>
        <p:nvPicPr>
          <p:cNvPr id="10" name="Picture 9">
            <a:extLst>
              <a:ext uri="{FF2B5EF4-FFF2-40B4-BE49-F238E27FC236}">
                <a16:creationId xmlns:a16="http://schemas.microsoft.com/office/drawing/2014/main" id="{EBA4ED70-41DD-443D-AE2A-A25408D92547}"/>
              </a:ext>
            </a:extLst>
          </p:cNvPr>
          <p:cNvPicPr>
            <a:picLocks noChangeAspect="1"/>
          </p:cNvPicPr>
          <p:nvPr/>
        </p:nvPicPr>
        <p:blipFill>
          <a:blip r:embed="rId6"/>
          <a:stretch>
            <a:fillRect/>
          </a:stretch>
        </p:blipFill>
        <p:spPr>
          <a:xfrm>
            <a:off x="3540451" y="-126217"/>
            <a:ext cx="2429214" cy="24292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99EAD77E-F62F-4C1E-846B-BFC1B32B4605}"/>
              </a:ext>
            </a:extLst>
          </p:cNvPr>
          <p:cNvPicPr>
            <a:picLocks noChangeAspect="1"/>
          </p:cNvPicPr>
          <p:nvPr/>
        </p:nvPicPr>
        <p:blipFill rotWithShape="1">
          <a:blip r:embed="rId3"/>
          <a:srcRect t="805"/>
          <a:stretch/>
        </p:blipFill>
        <p:spPr>
          <a:xfrm>
            <a:off x="6773333" y="223517"/>
            <a:ext cx="2075392" cy="3337361"/>
          </a:xfrm>
          <a:prstGeom prst="rect">
            <a:avLst/>
          </a:prstGeom>
        </p:spPr>
      </p:pic>
      <p:sp>
        <p:nvSpPr>
          <p:cNvPr id="4" name="Double Wave 3">
            <a:extLst>
              <a:ext uri="{FF2B5EF4-FFF2-40B4-BE49-F238E27FC236}">
                <a16:creationId xmlns:a16="http://schemas.microsoft.com/office/drawing/2014/main" id="{0871FB99-7621-47E0-A02D-399497564701}"/>
              </a:ext>
            </a:extLst>
          </p:cNvPr>
          <p:cNvSpPr/>
          <p:nvPr/>
        </p:nvSpPr>
        <p:spPr>
          <a:xfrm>
            <a:off x="123296" y="135467"/>
            <a:ext cx="2748597" cy="130725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Spring Term </a:t>
            </a:r>
          </a:p>
          <a:p>
            <a:pPr algn="ctr"/>
            <a:r>
              <a:rPr lang="en-GB" dirty="0">
                <a:latin typeface="Century Gothic" panose="020B0502020202020204" pitchFamily="34" charset="0"/>
              </a:rPr>
              <a:t>Recommended Book</a:t>
            </a:r>
          </a:p>
        </p:txBody>
      </p:sp>
      <p:sp>
        <p:nvSpPr>
          <p:cNvPr id="8" name="TextBox 7">
            <a:extLst>
              <a:ext uri="{FF2B5EF4-FFF2-40B4-BE49-F238E27FC236}">
                <a16:creationId xmlns:a16="http://schemas.microsoft.com/office/drawing/2014/main" id="{10578B66-08D4-4DB8-900E-F6F43003884E}"/>
              </a:ext>
            </a:extLst>
          </p:cNvPr>
          <p:cNvSpPr txBox="1"/>
          <p:nvPr/>
        </p:nvSpPr>
        <p:spPr>
          <a:xfrm>
            <a:off x="471381" y="1789797"/>
            <a:ext cx="4968240" cy="2893100"/>
          </a:xfrm>
          <a:prstGeom prst="rect">
            <a:avLst/>
          </a:prstGeom>
          <a:solidFill>
            <a:schemeClr val="tx2"/>
          </a:solidFill>
        </p:spPr>
        <p:txBody>
          <a:bodyPr wrap="square">
            <a:spAutoFit/>
          </a:bodyPr>
          <a:lstStyle/>
          <a:p>
            <a:pPr algn="l"/>
            <a:r>
              <a:rPr lang="en-GB" b="0" i="0" dirty="0">
                <a:solidFill>
                  <a:srgbClr val="000000"/>
                </a:solidFill>
                <a:effectLst/>
                <a:latin typeface="Century Gothic" panose="020B0502020202020204" pitchFamily="34" charset="0"/>
              </a:rPr>
              <a:t>Ross Molloy just wants to be normal. He doesn't want to lose his hair, or wear a weird hat, or deal with the disappearing friends who don't know what to say to 'the cancer kid'. But with his recent diagnosis of a rare eye cancer, simply blending in is no longer an option. Ross - and his friends and his family - all need to work out how to deal with this devastating challenge that life has thrown down. </a:t>
            </a:r>
          </a:p>
          <a:p>
            <a:pPr algn="l"/>
            <a:br>
              <a:rPr lang="en-GB" dirty="0">
                <a:latin typeface="Century Gothic" panose="020B0502020202020204" pitchFamily="34" charset="0"/>
              </a:rPr>
            </a:br>
            <a:r>
              <a:rPr lang="en-GB" b="0" i="0" dirty="0">
                <a:solidFill>
                  <a:srgbClr val="000000"/>
                </a:solidFill>
                <a:effectLst/>
                <a:latin typeface="Century Gothic" panose="020B0502020202020204" pitchFamily="34" charset="0"/>
              </a:rPr>
              <a:t>Based on Rob Harrell's own real life experience of eye cancer, and including amazing comic-strip artwork, this poignant and authentic novel is unforgettable, hilarious and uplifting.</a:t>
            </a:r>
          </a:p>
        </p:txBody>
      </p:sp>
      <p:pic>
        <p:nvPicPr>
          <p:cNvPr id="10" name="Picture 9">
            <a:extLst>
              <a:ext uri="{FF2B5EF4-FFF2-40B4-BE49-F238E27FC236}">
                <a16:creationId xmlns:a16="http://schemas.microsoft.com/office/drawing/2014/main" id="{C4393530-CCE1-4571-BFD7-7F35BE4ED8E3}"/>
              </a:ext>
            </a:extLst>
          </p:cNvPr>
          <p:cNvPicPr>
            <a:picLocks noChangeAspect="1"/>
          </p:cNvPicPr>
          <p:nvPr/>
        </p:nvPicPr>
        <p:blipFill>
          <a:blip r:embed="rId4"/>
          <a:stretch>
            <a:fillRect/>
          </a:stretch>
        </p:blipFill>
        <p:spPr>
          <a:xfrm>
            <a:off x="5692723" y="3020904"/>
            <a:ext cx="1156017" cy="1713581"/>
          </a:xfrm>
          <a:prstGeom prst="rect">
            <a:avLst/>
          </a:prstGeom>
        </p:spPr>
      </p:pic>
      <p:sp>
        <p:nvSpPr>
          <p:cNvPr id="11" name="Rectangle 10">
            <a:extLst>
              <a:ext uri="{FF2B5EF4-FFF2-40B4-BE49-F238E27FC236}">
                <a16:creationId xmlns:a16="http://schemas.microsoft.com/office/drawing/2014/main" id="{6AB1894B-0633-4647-9655-130D44BA0C3B}"/>
              </a:ext>
            </a:extLst>
          </p:cNvPr>
          <p:cNvSpPr/>
          <p:nvPr/>
        </p:nvSpPr>
        <p:spPr>
          <a:xfrm>
            <a:off x="6475307" y="3867572"/>
            <a:ext cx="2519680" cy="326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Audio Book - Bing Videos</a:t>
            </a:r>
            <a:endParaRPr lang="en-GB" dirty="0">
              <a:solidFill>
                <a:schemeClr val="bg1"/>
              </a:solidFill>
              <a:latin typeface="Century Gothic" panose="020B0502020202020204" pitchFamily="34" charset="0"/>
            </a:endParaRPr>
          </a:p>
        </p:txBody>
      </p:sp>
      <p:pic>
        <p:nvPicPr>
          <p:cNvPr id="13" name="Picture 12">
            <a:extLst>
              <a:ext uri="{FF2B5EF4-FFF2-40B4-BE49-F238E27FC236}">
                <a16:creationId xmlns:a16="http://schemas.microsoft.com/office/drawing/2014/main" id="{0AFA8366-A9B0-4081-AF6A-AE4B25DB4B07}"/>
              </a:ext>
            </a:extLst>
          </p:cNvPr>
          <p:cNvPicPr>
            <a:picLocks noChangeAspect="1"/>
          </p:cNvPicPr>
          <p:nvPr/>
        </p:nvPicPr>
        <p:blipFill>
          <a:blip r:embed="rId6"/>
          <a:stretch>
            <a:fillRect/>
          </a:stretch>
        </p:blipFill>
        <p:spPr>
          <a:xfrm>
            <a:off x="3716787" y="203996"/>
            <a:ext cx="1397714" cy="1374987"/>
          </a:xfrm>
          <a:prstGeom prst="rect">
            <a:avLst/>
          </a:prstGeom>
        </p:spPr>
      </p:pic>
    </p:spTree>
    <p:extLst>
      <p:ext uri="{BB962C8B-B14F-4D97-AF65-F5344CB8AC3E}">
        <p14:creationId xmlns:p14="http://schemas.microsoft.com/office/powerpoint/2010/main" val="2134111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a:hlinkClick r:id="rId3"/>
          </p:cNvPr>
          <p:cNvPicPr preferRelativeResize="0"/>
          <p:nvPr/>
        </p:nvPicPr>
        <p:blipFill>
          <a:blip r:embed="rId4">
            <a:alphaModFix/>
          </a:blip>
          <a:stretch>
            <a:fillRect/>
          </a:stretch>
        </p:blipFill>
        <p:spPr>
          <a:xfrm>
            <a:off x="1675575" y="189209"/>
            <a:ext cx="894450" cy="1373804"/>
          </a:xfrm>
          <a:prstGeom prst="rect">
            <a:avLst/>
          </a:prstGeom>
          <a:noFill/>
          <a:ln>
            <a:noFill/>
          </a:ln>
        </p:spPr>
      </p:pic>
      <p:pic>
        <p:nvPicPr>
          <p:cNvPr id="71" name="Google Shape;71;p15">
            <a:hlinkClick r:id="rId5"/>
          </p:cNvPr>
          <p:cNvPicPr preferRelativeResize="0"/>
          <p:nvPr/>
        </p:nvPicPr>
        <p:blipFill>
          <a:blip r:embed="rId6">
            <a:alphaModFix/>
          </a:blip>
          <a:stretch>
            <a:fillRect/>
          </a:stretch>
        </p:blipFill>
        <p:spPr>
          <a:xfrm>
            <a:off x="3034550" y="1714613"/>
            <a:ext cx="1040300" cy="1339778"/>
          </a:xfrm>
          <a:prstGeom prst="rect">
            <a:avLst/>
          </a:prstGeom>
          <a:noFill/>
          <a:ln>
            <a:noFill/>
          </a:ln>
        </p:spPr>
      </p:pic>
      <p:pic>
        <p:nvPicPr>
          <p:cNvPr id="72" name="Google Shape;72;p15">
            <a:hlinkClick r:id="rId7"/>
          </p:cNvPr>
          <p:cNvPicPr preferRelativeResize="0"/>
          <p:nvPr/>
        </p:nvPicPr>
        <p:blipFill>
          <a:blip r:embed="rId8">
            <a:alphaModFix/>
          </a:blip>
          <a:stretch>
            <a:fillRect/>
          </a:stretch>
        </p:blipFill>
        <p:spPr>
          <a:xfrm>
            <a:off x="2857500" y="189211"/>
            <a:ext cx="1040300" cy="1373800"/>
          </a:xfrm>
          <a:prstGeom prst="rect">
            <a:avLst/>
          </a:prstGeom>
          <a:noFill/>
          <a:ln>
            <a:noFill/>
          </a:ln>
        </p:spPr>
      </p:pic>
      <p:sp>
        <p:nvSpPr>
          <p:cNvPr id="77" name="Google Shape;77;p15"/>
          <p:cNvSpPr txBox="1"/>
          <p:nvPr/>
        </p:nvSpPr>
        <p:spPr>
          <a:xfrm>
            <a:off x="42275" y="84424"/>
            <a:ext cx="1415900" cy="1046410"/>
          </a:xfrm>
          <a:prstGeom prst="rect">
            <a:avLst/>
          </a:prstGeom>
          <a:solidFill>
            <a:schemeClr val="accent6"/>
          </a:solidFill>
          <a:ln w="38100">
            <a:solidFill>
              <a:srgbClr val="0070C0"/>
            </a:solid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entury Gothic" panose="020B0502020202020204" pitchFamily="34" charset="0"/>
                <a:ea typeface="Comfortaa"/>
                <a:cs typeface="Comfortaa"/>
                <a:sym typeface="Comfortaa"/>
              </a:rPr>
              <a:t>Looking for a new book? Check out these.</a:t>
            </a:r>
            <a:endParaRPr dirty="0">
              <a:latin typeface="Century Gothic" panose="020B0502020202020204" pitchFamily="34" charset="0"/>
              <a:ea typeface="Comfortaa"/>
              <a:cs typeface="Comfortaa"/>
              <a:sym typeface="Comfortaa"/>
            </a:endParaRPr>
          </a:p>
        </p:txBody>
      </p:sp>
      <p:sp>
        <p:nvSpPr>
          <p:cNvPr id="78" name="Google Shape;78;p15"/>
          <p:cNvSpPr txBox="1"/>
          <p:nvPr/>
        </p:nvSpPr>
        <p:spPr>
          <a:xfrm>
            <a:off x="7390525" y="1583814"/>
            <a:ext cx="1524600" cy="1477297"/>
          </a:xfrm>
          <a:prstGeom prst="rect">
            <a:avLst/>
          </a:prstGeom>
          <a:solidFill>
            <a:schemeClr val="accent4">
              <a:lumMod val="75000"/>
            </a:schemeClr>
          </a:solidFill>
          <a:ln w="38100">
            <a:solidFill>
              <a:srgbClr val="92D050"/>
            </a:solid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entury Gothic" panose="020B0502020202020204" pitchFamily="34" charset="0"/>
                <a:ea typeface="Comfortaa"/>
                <a:cs typeface="Comfortaa"/>
                <a:sym typeface="Comfortaa"/>
              </a:rPr>
              <a:t>Check out these two and, the                  recent BBC adaptations on BBC iplayer.</a:t>
            </a:r>
            <a:endParaRPr dirty="0">
              <a:latin typeface="Century Gothic" panose="020B0502020202020204" pitchFamily="34" charset="0"/>
              <a:ea typeface="Comfortaa"/>
              <a:cs typeface="Comfortaa"/>
              <a:sym typeface="Comfortaa"/>
            </a:endParaRPr>
          </a:p>
        </p:txBody>
      </p:sp>
      <p:pic>
        <p:nvPicPr>
          <p:cNvPr id="79" name="Google Shape;79;p15">
            <a:hlinkClick r:id="rId9"/>
          </p:cNvPr>
          <p:cNvPicPr preferRelativeResize="0"/>
          <p:nvPr/>
        </p:nvPicPr>
        <p:blipFill>
          <a:blip r:embed="rId10">
            <a:alphaModFix/>
          </a:blip>
          <a:stretch>
            <a:fillRect/>
          </a:stretch>
        </p:blipFill>
        <p:spPr>
          <a:xfrm>
            <a:off x="5223478" y="1648017"/>
            <a:ext cx="946375" cy="1453545"/>
          </a:xfrm>
          <a:prstGeom prst="rect">
            <a:avLst/>
          </a:prstGeom>
          <a:noFill/>
          <a:ln>
            <a:noFill/>
          </a:ln>
        </p:spPr>
      </p:pic>
      <p:pic>
        <p:nvPicPr>
          <p:cNvPr id="80" name="Google Shape;80;p15">
            <a:hlinkClick r:id="rId11"/>
          </p:cNvPr>
          <p:cNvPicPr preferRelativeResize="0"/>
          <p:nvPr/>
        </p:nvPicPr>
        <p:blipFill>
          <a:blip r:embed="rId12">
            <a:alphaModFix/>
          </a:blip>
          <a:stretch>
            <a:fillRect/>
          </a:stretch>
        </p:blipFill>
        <p:spPr>
          <a:xfrm>
            <a:off x="2083305" y="3103298"/>
            <a:ext cx="1040300" cy="1583302"/>
          </a:xfrm>
          <a:prstGeom prst="rect">
            <a:avLst/>
          </a:prstGeom>
          <a:noFill/>
          <a:ln>
            <a:noFill/>
          </a:ln>
        </p:spPr>
      </p:pic>
      <p:pic>
        <p:nvPicPr>
          <p:cNvPr id="81" name="Google Shape;81;p15">
            <a:hlinkClick r:id="rId13"/>
          </p:cNvPr>
          <p:cNvPicPr preferRelativeResize="0"/>
          <p:nvPr/>
        </p:nvPicPr>
        <p:blipFill>
          <a:blip r:embed="rId14">
            <a:alphaModFix/>
          </a:blip>
          <a:stretch>
            <a:fillRect/>
          </a:stretch>
        </p:blipFill>
        <p:spPr>
          <a:xfrm>
            <a:off x="6391234" y="3168175"/>
            <a:ext cx="999291" cy="1534825"/>
          </a:xfrm>
          <a:prstGeom prst="rect">
            <a:avLst/>
          </a:prstGeom>
          <a:noFill/>
          <a:ln>
            <a:noFill/>
          </a:ln>
        </p:spPr>
      </p:pic>
      <p:pic>
        <p:nvPicPr>
          <p:cNvPr id="82" name="Google Shape;82;p15">
            <a:hlinkClick r:id="rId15"/>
          </p:cNvPr>
          <p:cNvPicPr preferRelativeResize="0"/>
          <p:nvPr/>
        </p:nvPicPr>
        <p:blipFill>
          <a:blip r:embed="rId16">
            <a:alphaModFix/>
          </a:blip>
          <a:stretch>
            <a:fillRect/>
          </a:stretch>
        </p:blipFill>
        <p:spPr>
          <a:xfrm>
            <a:off x="4117592" y="3151775"/>
            <a:ext cx="1154458" cy="1534825"/>
          </a:xfrm>
          <a:prstGeom prst="rect">
            <a:avLst/>
          </a:prstGeom>
          <a:noFill/>
          <a:ln>
            <a:noFill/>
          </a:ln>
        </p:spPr>
      </p:pic>
      <p:sp>
        <p:nvSpPr>
          <p:cNvPr id="2" name="Right Arrow 1"/>
          <p:cNvSpPr/>
          <p:nvPr/>
        </p:nvSpPr>
        <p:spPr>
          <a:xfrm>
            <a:off x="1077370" y="715351"/>
            <a:ext cx="48950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eft Arrow 2"/>
          <p:cNvSpPr/>
          <p:nvPr/>
        </p:nvSpPr>
        <p:spPr>
          <a:xfrm>
            <a:off x="6934643" y="1964666"/>
            <a:ext cx="513079"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95534" y="3266660"/>
            <a:ext cx="1162641" cy="117720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Warning!!!</a:t>
            </a:r>
          </a:p>
          <a:p>
            <a:pPr algn="ctr"/>
            <a:r>
              <a:rPr lang="en-GB" dirty="0">
                <a:latin typeface="Century Gothic" panose="020B0502020202020204" pitchFamily="34" charset="0"/>
              </a:rPr>
              <a:t>Ugly Cry Alert</a:t>
            </a:r>
          </a:p>
        </p:txBody>
      </p:sp>
      <p:sp>
        <p:nvSpPr>
          <p:cNvPr id="5" name="Right Arrow 4"/>
          <p:cNvSpPr/>
          <p:nvPr/>
        </p:nvSpPr>
        <p:spPr>
          <a:xfrm>
            <a:off x="1322122" y="3676871"/>
            <a:ext cx="62636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17">
            <a:extLst>
              <a:ext uri="{28A0092B-C50C-407E-A947-70E740481C1C}">
                <a14:useLocalDpi xmlns:a14="http://schemas.microsoft.com/office/drawing/2010/main" val="0"/>
              </a:ext>
            </a:extLst>
          </a:blip>
          <a:srcRect l="22151" t="20761" r="15679" b="20804"/>
          <a:stretch/>
        </p:blipFill>
        <p:spPr>
          <a:xfrm>
            <a:off x="876854" y="4251442"/>
            <a:ext cx="1068309" cy="667197"/>
          </a:xfrm>
          <a:prstGeom prst="rect">
            <a:avLst/>
          </a:prstGeom>
        </p:spPr>
      </p:pic>
      <p:pic>
        <p:nvPicPr>
          <p:cNvPr id="8" name="Picture 7">
            <a:hlinkClick r:id="rId18"/>
            <a:extLst>
              <a:ext uri="{FF2B5EF4-FFF2-40B4-BE49-F238E27FC236}">
                <a16:creationId xmlns:a16="http://schemas.microsoft.com/office/drawing/2014/main" id="{EB98A103-C82D-40A0-A809-EBA53530B4B2}"/>
              </a:ext>
            </a:extLst>
          </p:cNvPr>
          <p:cNvPicPr>
            <a:picLocks noChangeAspect="1"/>
          </p:cNvPicPr>
          <p:nvPr/>
        </p:nvPicPr>
        <p:blipFill>
          <a:blip r:embed="rId19"/>
          <a:stretch>
            <a:fillRect/>
          </a:stretch>
        </p:blipFill>
        <p:spPr>
          <a:xfrm>
            <a:off x="4628355" y="133152"/>
            <a:ext cx="946375" cy="1460814"/>
          </a:xfrm>
          <a:prstGeom prst="rect">
            <a:avLst/>
          </a:prstGeom>
        </p:spPr>
      </p:pic>
      <p:pic>
        <p:nvPicPr>
          <p:cNvPr id="10" name="Picture 9">
            <a:hlinkClick r:id="rId20"/>
            <a:extLst>
              <a:ext uri="{FF2B5EF4-FFF2-40B4-BE49-F238E27FC236}">
                <a16:creationId xmlns:a16="http://schemas.microsoft.com/office/drawing/2014/main" id="{1498FA18-5174-477E-9AC8-A93D910198D2}"/>
              </a:ext>
            </a:extLst>
          </p:cNvPr>
          <p:cNvPicPr>
            <a:picLocks noChangeAspect="1"/>
          </p:cNvPicPr>
          <p:nvPr/>
        </p:nvPicPr>
        <p:blipFill>
          <a:blip r:embed="rId21"/>
          <a:stretch>
            <a:fillRect/>
          </a:stretch>
        </p:blipFill>
        <p:spPr>
          <a:xfrm>
            <a:off x="6305285" y="153955"/>
            <a:ext cx="858316" cy="14298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6">
            <a:hlinkClick r:id="rId3"/>
          </p:cNvPr>
          <p:cNvPicPr preferRelativeResize="0"/>
          <p:nvPr/>
        </p:nvPicPr>
        <p:blipFill>
          <a:blip r:embed="rId4">
            <a:alphaModFix/>
          </a:blip>
          <a:stretch>
            <a:fillRect/>
          </a:stretch>
        </p:blipFill>
        <p:spPr>
          <a:xfrm>
            <a:off x="1773700" y="212637"/>
            <a:ext cx="969075" cy="1378725"/>
          </a:xfrm>
          <a:prstGeom prst="rect">
            <a:avLst/>
          </a:prstGeom>
          <a:noFill/>
          <a:ln>
            <a:noFill/>
          </a:ln>
        </p:spPr>
      </p:pic>
      <p:pic>
        <p:nvPicPr>
          <p:cNvPr id="89" name="Google Shape;89;p16">
            <a:hlinkClick r:id="rId3"/>
          </p:cNvPr>
          <p:cNvPicPr preferRelativeResize="0"/>
          <p:nvPr/>
        </p:nvPicPr>
        <p:blipFill>
          <a:blip r:embed="rId5">
            <a:alphaModFix/>
          </a:blip>
          <a:stretch>
            <a:fillRect/>
          </a:stretch>
        </p:blipFill>
        <p:spPr>
          <a:xfrm>
            <a:off x="4936475" y="181000"/>
            <a:ext cx="969075" cy="1378725"/>
          </a:xfrm>
          <a:prstGeom prst="rect">
            <a:avLst/>
          </a:prstGeom>
          <a:noFill/>
          <a:ln>
            <a:noFill/>
          </a:ln>
        </p:spPr>
      </p:pic>
      <p:pic>
        <p:nvPicPr>
          <p:cNvPr id="90" name="Google Shape;90;p16">
            <a:hlinkClick r:id="rId6"/>
          </p:cNvPr>
          <p:cNvPicPr preferRelativeResize="0"/>
          <p:nvPr/>
        </p:nvPicPr>
        <p:blipFill>
          <a:blip r:embed="rId7">
            <a:alphaModFix/>
          </a:blip>
          <a:stretch>
            <a:fillRect/>
          </a:stretch>
        </p:blipFill>
        <p:spPr>
          <a:xfrm>
            <a:off x="6488625" y="198625"/>
            <a:ext cx="1040300" cy="1406725"/>
          </a:xfrm>
          <a:prstGeom prst="rect">
            <a:avLst/>
          </a:prstGeom>
          <a:noFill/>
          <a:ln>
            <a:noFill/>
          </a:ln>
        </p:spPr>
      </p:pic>
      <p:pic>
        <p:nvPicPr>
          <p:cNvPr id="91" name="Google Shape;91;p16">
            <a:hlinkClick r:id="rId8"/>
          </p:cNvPr>
          <p:cNvPicPr preferRelativeResize="0"/>
          <p:nvPr/>
        </p:nvPicPr>
        <p:blipFill>
          <a:blip r:embed="rId9">
            <a:alphaModFix/>
          </a:blip>
          <a:stretch>
            <a:fillRect/>
          </a:stretch>
        </p:blipFill>
        <p:spPr>
          <a:xfrm>
            <a:off x="3220575" y="167000"/>
            <a:ext cx="1040300" cy="1406725"/>
          </a:xfrm>
          <a:prstGeom prst="rect">
            <a:avLst/>
          </a:prstGeom>
          <a:noFill/>
          <a:ln>
            <a:noFill/>
          </a:ln>
        </p:spPr>
      </p:pic>
      <p:pic>
        <p:nvPicPr>
          <p:cNvPr id="92" name="Google Shape;92;p16">
            <a:hlinkClick r:id="rId10"/>
          </p:cNvPr>
          <p:cNvPicPr preferRelativeResize="0"/>
          <p:nvPr/>
        </p:nvPicPr>
        <p:blipFill>
          <a:blip r:embed="rId11">
            <a:alphaModFix/>
          </a:blip>
          <a:stretch>
            <a:fillRect/>
          </a:stretch>
        </p:blipFill>
        <p:spPr>
          <a:xfrm>
            <a:off x="5124678" y="1713900"/>
            <a:ext cx="969075" cy="1386496"/>
          </a:xfrm>
          <a:prstGeom prst="rect">
            <a:avLst/>
          </a:prstGeom>
          <a:noFill/>
          <a:ln>
            <a:noFill/>
          </a:ln>
        </p:spPr>
      </p:pic>
      <p:pic>
        <p:nvPicPr>
          <p:cNvPr id="93" name="Google Shape;93;p16">
            <a:hlinkClick r:id="rId12"/>
          </p:cNvPr>
          <p:cNvPicPr preferRelativeResize="0"/>
          <p:nvPr/>
        </p:nvPicPr>
        <p:blipFill>
          <a:blip r:embed="rId13">
            <a:alphaModFix/>
          </a:blip>
          <a:stretch>
            <a:fillRect/>
          </a:stretch>
        </p:blipFill>
        <p:spPr>
          <a:xfrm>
            <a:off x="4003664" y="3180500"/>
            <a:ext cx="969075" cy="1361483"/>
          </a:xfrm>
          <a:prstGeom prst="rect">
            <a:avLst/>
          </a:prstGeom>
          <a:noFill/>
          <a:ln>
            <a:noFill/>
          </a:ln>
        </p:spPr>
      </p:pic>
      <p:pic>
        <p:nvPicPr>
          <p:cNvPr id="94" name="Google Shape;94;p16">
            <a:hlinkClick r:id="rId14"/>
          </p:cNvPr>
          <p:cNvPicPr preferRelativeResize="0"/>
          <p:nvPr/>
        </p:nvPicPr>
        <p:blipFill>
          <a:blip r:embed="rId15">
            <a:alphaModFix/>
          </a:blip>
          <a:stretch>
            <a:fillRect/>
          </a:stretch>
        </p:blipFill>
        <p:spPr>
          <a:xfrm>
            <a:off x="2098843" y="3234564"/>
            <a:ext cx="969075" cy="1361475"/>
          </a:xfrm>
          <a:prstGeom prst="rect">
            <a:avLst/>
          </a:prstGeom>
          <a:noFill/>
          <a:ln>
            <a:noFill/>
          </a:ln>
        </p:spPr>
      </p:pic>
      <p:pic>
        <p:nvPicPr>
          <p:cNvPr id="95" name="Google Shape;95;p16">
            <a:hlinkClick r:id="rId16"/>
          </p:cNvPr>
          <p:cNvPicPr preferRelativeResize="0"/>
          <p:nvPr/>
        </p:nvPicPr>
        <p:blipFill>
          <a:blip r:embed="rId17">
            <a:alphaModFix/>
          </a:blip>
          <a:stretch>
            <a:fillRect/>
          </a:stretch>
        </p:blipFill>
        <p:spPr>
          <a:xfrm>
            <a:off x="3250910" y="1686256"/>
            <a:ext cx="1040300" cy="1381713"/>
          </a:xfrm>
          <a:prstGeom prst="rect">
            <a:avLst/>
          </a:prstGeom>
          <a:noFill/>
          <a:ln>
            <a:noFill/>
          </a:ln>
        </p:spPr>
      </p:pic>
      <p:pic>
        <p:nvPicPr>
          <p:cNvPr id="96" name="Google Shape;96;p16">
            <a:hlinkClick r:id="rId18"/>
          </p:cNvPr>
          <p:cNvPicPr preferRelativeResize="0"/>
          <p:nvPr/>
        </p:nvPicPr>
        <p:blipFill>
          <a:blip r:embed="rId19">
            <a:alphaModFix/>
          </a:blip>
          <a:stretch>
            <a:fillRect/>
          </a:stretch>
        </p:blipFill>
        <p:spPr>
          <a:xfrm>
            <a:off x="6193999" y="3180500"/>
            <a:ext cx="969050" cy="1381429"/>
          </a:xfrm>
          <a:prstGeom prst="rect">
            <a:avLst/>
          </a:prstGeom>
          <a:noFill/>
          <a:ln>
            <a:noFill/>
          </a:ln>
        </p:spPr>
      </p:pic>
      <p:sp>
        <p:nvSpPr>
          <p:cNvPr id="100" name="Google Shape;100;p16"/>
          <p:cNvSpPr txBox="1"/>
          <p:nvPr/>
        </p:nvSpPr>
        <p:spPr>
          <a:xfrm>
            <a:off x="64513" y="678276"/>
            <a:ext cx="1479365" cy="1692741"/>
          </a:xfrm>
          <a:prstGeom prst="rect">
            <a:avLst/>
          </a:prstGeom>
          <a:solidFill>
            <a:schemeClr val="accent1">
              <a:lumMod val="75000"/>
            </a:schemeClr>
          </a:solidFill>
          <a:ln w="38100">
            <a:solidFill>
              <a:srgbClr val="FFC000"/>
            </a:solid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bg1"/>
                </a:solidFill>
                <a:latin typeface="Century Gothic" panose="020B0502020202020204" pitchFamily="34" charset="0"/>
              </a:rPr>
              <a:t>To read any of these books simply click on the picture.</a:t>
            </a:r>
          </a:p>
          <a:p>
            <a:pPr marL="0" lvl="0" indent="0" algn="l" rtl="0">
              <a:spcBef>
                <a:spcPts val="0"/>
              </a:spcBef>
              <a:spcAft>
                <a:spcPts val="0"/>
              </a:spcAft>
              <a:buNone/>
            </a:pPr>
            <a:endParaRPr dirty="0">
              <a:solidFill>
                <a:schemeClr val="bg1"/>
              </a:solidFill>
              <a:latin typeface="Century Gothic" panose="020B0502020202020204" pitchFamily="34" charset="0"/>
            </a:endParaRPr>
          </a:p>
          <a:p>
            <a:pPr marL="0" lvl="0" indent="0" algn="l" rtl="0">
              <a:spcBef>
                <a:spcPts val="0"/>
              </a:spcBef>
              <a:spcAft>
                <a:spcPts val="0"/>
              </a:spcAft>
              <a:buNone/>
            </a:pPr>
            <a:r>
              <a:rPr lang="en" dirty="0">
                <a:solidFill>
                  <a:schemeClr val="bg1"/>
                </a:solidFill>
                <a:latin typeface="Century Gothic" panose="020B0502020202020204" pitchFamily="34" charset="0"/>
              </a:rPr>
              <a:t>Get comfy and enjoy!</a:t>
            </a:r>
            <a:endParaRPr dirty="0">
              <a:solidFill>
                <a:schemeClr val="bg1"/>
              </a:solidFill>
              <a:latin typeface="Century Gothic" panose="020B0502020202020204" pitchFamily="34" charset="0"/>
            </a:endParaRPr>
          </a:p>
        </p:txBody>
      </p:sp>
      <p:pic>
        <p:nvPicPr>
          <p:cNvPr id="2" name="Picture 1"/>
          <p:cNvPicPr>
            <a:picLocks noChangeAspect="1"/>
          </p:cNvPicPr>
          <p:nvPr/>
        </p:nvPicPr>
        <p:blipFill rotWithShape="1">
          <a:blip r:embed="rId20">
            <a:extLst>
              <a:ext uri="{28A0092B-C50C-407E-A947-70E740481C1C}">
                <a14:useLocalDpi xmlns:a14="http://schemas.microsoft.com/office/drawing/2010/main" val="0"/>
              </a:ext>
            </a:extLst>
          </a:blip>
          <a:srcRect t="-257"/>
          <a:stretch/>
        </p:blipFill>
        <p:spPr>
          <a:xfrm>
            <a:off x="670767" y="2327211"/>
            <a:ext cx="1004878" cy="777715"/>
          </a:xfrm>
          <a:prstGeom prst="rect">
            <a:avLst/>
          </a:prstGeom>
          <a:ln w="38100">
            <a:solidFill>
              <a:srgbClr val="FF0000"/>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7">
            <a:hlinkClick r:id="rId3"/>
          </p:cNvPr>
          <p:cNvPicPr preferRelativeResize="0"/>
          <p:nvPr/>
        </p:nvPicPr>
        <p:blipFill>
          <a:blip r:embed="rId4">
            <a:alphaModFix/>
          </a:blip>
          <a:stretch>
            <a:fillRect/>
          </a:stretch>
        </p:blipFill>
        <p:spPr>
          <a:xfrm>
            <a:off x="3462618" y="169315"/>
            <a:ext cx="1109382" cy="1296000"/>
          </a:xfrm>
          <a:prstGeom prst="rect">
            <a:avLst/>
          </a:prstGeom>
          <a:noFill/>
          <a:ln>
            <a:noFill/>
          </a:ln>
        </p:spPr>
      </p:pic>
      <p:pic>
        <p:nvPicPr>
          <p:cNvPr id="106" name="Google Shape;106;p17">
            <a:hlinkClick r:id="rId5"/>
          </p:cNvPr>
          <p:cNvPicPr preferRelativeResize="0"/>
          <p:nvPr/>
        </p:nvPicPr>
        <p:blipFill>
          <a:blip r:embed="rId6">
            <a:alphaModFix/>
          </a:blip>
          <a:stretch>
            <a:fillRect/>
          </a:stretch>
        </p:blipFill>
        <p:spPr>
          <a:xfrm>
            <a:off x="1859863" y="143211"/>
            <a:ext cx="1084775" cy="1295989"/>
          </a:xfrm>
          <a:prstGeom prst="rect">
            <a:avLst/>
          </a:prstGeom>
          <a:noFill/>
          <a:ln>
            <a:noFill/>
          </a:ln>
        </p:spPr>
      </p:pic>
      <p:pic>
        <p:nvPicPr>
          <p:cNvPr id="107" name="Google Shape;107;p17">
            <a:hlinkClick r:id="rId7"/>
          </p:cNvPr>
          <p:cNvPicPr preferRelativeResize="0"/>
          <p:nvPr/>
        </p:nvPicPr>
        <p:blipFill>
          <a:blip r:embed="rId8">
            <a:alphaModFix/>
          </a:blip>
          <a:stretch>
            <a:fillRect/>
          </a:stretch>
        </p:blipFill>
        <p:spPr>
          <a:xfrm>
            <a:off x="5257110" y="169315"/>
            <a:ext cx="1084775" cy="1350050"/>
          </a:xfrm>
          <a:prstGeom prst="rect">
            <a:avLst/>
          </a:prstGeom>
          <a:noFill/>
          <a:ln>
            <a:noFill/>
          </a:ln>
        </p:spPr>
      </p:pic>
      <p:pic>
        <p:nvPicPr>
          <p:cNvPr id="108" name="Google Shape;108;p17">
            <a:hlinkClick r:id="rId9"/>
          </p:cNvPr>
          <p:cNvPicPr preferRelativeResize="0"/>
          <p:nvPr/>
        </p:nvPicPr>
        <p:blipFill>
          <a:blip r:embed="rId10">
            <a:alphaModFix/>
          </a:blip>
          <a:stretch>
            <a:fillRect/>
          </a:stretch>
        </p:blipFill>
        <p:spPr>
          <a:xfrm>
            <a:off x="3375645" y="1686750"/>
            <a:ext cx="1030000" cy="1257700"/>
          </a:xfrm>
          <a:prstGeom prst="rect">
            <a:avLst/>
          </a:prstGeom>
          <a:noFill/>
          <a:ln>
            <a:noFill/>
          </a:ln>
        </p:spPr>
      </p:pic>
      <p:pic>
        <p:nvPicPr>
          <p:cNvPr id="110" name="Google Shape;110;p17">
            <a:hlinkClick r:id="rId11"/>
          </p:cNvPr>
          <p:cNvPicPr preferRelativeResize="0"/>
          <p:nvPr/>
        </p:nvPicPr>
        <p:blipFill>
          <a:blip r:embed="rId12">
            <a:alphaModFix/>
          </a:blip>
          <a:stretch>
            <a:fillRect/>
          </a:stretch>
        </p:blipFill>
        <p:spPr>
          <a:xfrm>
            <a:off x="1943446" y="1686750"/>
            <a:ext cx="1029989" cy="1350050"/>
          </a:xfrm>
          <a:prstGeom prst="rect">
            <a:avLst/>
          </a:prstGeom>
          <a:noFill/>
          <a:ln>
            <a:noFill/>
          </a:ln>
        </p:spPr>
      </p:pic>
      <p:pic>
        <p:nvPicPr>
          <p:cNvPr id="111" name="Google Shape;111;p17">
            <a:hlinkClick r:id="rId13"/>
          </p:cNvPr>
          <p:cNvPicPr preferRelativeResize="0"/>
          <p:nvPr/>
        </p:nvPicPr>
        <p:blipFill>
          <a:blip r:embed="rId14">
            <a:alphaModFix/>
          </a:blip>
          <a:stretch>
            <a:fillRect/>
          </a:stretch>
        </p:blipFill>
        <p:spPr>
          <a:xfrm>
            <a:off x="2443812" y="3192000"/>
            <a:ext cx="1030000" cy="1291528"/>
          </a:xfrm>
          <a:prstGeom prst="rect">
            <a:avLst/>
          </a:prstGeom>
          <a:noFill/>
          <a:ln>
            <a:noFill/>
          </a:ln>
        </p:spPr>
      </p:pic>
      <p:pic>
        <p:nvPicPr>
          <p:cNvPr id="113" name="Google Shape;113;p17">
            <a:hlinkClick r:id="rId15"/>
          </p:cNvPr>
          <p:cNvPicPr preferRelativeResize="0"/>
          <p:nvPr/>
        </p:nvPicPr>
        <p:blipFill rotWithShape="1">
          <a:blip r:embed="rId16">
            <a:alphaModFix/>
          </a:blip>
          <a:srcRect l="16083" r="18748"/>
          <a:stretch/>
        </p:blipFill>
        <p:spPr>
          <a:xfrm>
            <a:off x="4830575" y="1632056"/>
            <a:ext cx="1084775" cy="1404744"/>
          </a:xfrm>
          <a:prstGeom prst="rect">
            <a:avLst/>
          </a:prstGeom>
          <a:noFill/>
          <a:ln>
            <a:noFill/>
          </a:ln>
        </p:spPr>
      </p:pic>
      <p:pic>
        <p:nvPicPr>
          <p:cNvPr id="115" name="Google Shape;115;p17">
            <a:hlinkClick r:id="rId17"/>
          </p:cNvPr>
          <p:cNvPicPr preferRelativeResize="0"/>
          <p:nvPr/>
        </p:nvPicPr>
        <p:blipFill>
          <a:blip r:embed="rId18">
            <a:alphaModFix/>
          </a:blip>
          <a:stretch>
            <a:fillRect/>
          </a:stretch>
        </p:blipFill>
        <p:spPr>
          <a:xfrm>
            <a:off x="5593575" y="3197987"/>
            <a:ext cx="894447" cy="1279550"/>
          </a:xfrm>
          <a:prstGeom prst="rect">
            <a:avLst/>
          </a:prstGeom>
          <a:noFill/>
          <a:ln>
            <a:noFill/>
          </a:ln>
        </p:spPr>
      </p:pic>
      <p:sp>
        <p:nvSpPr>
          <p:cNvPr id="116" name="Google Shape;116;p17"/>
          <p:cNvSpPr txBox="1"/>
          <p:nvPr/>
        </p:nvSpPr>
        <p:spPr>
          <a:xfrm>
            <a:off x="75257" y="1255473"/>
            <a:ext cx="1524600" cy="2339072"/>
          </a:xfrm>
          <a:prstGeom prst="rect">
            <a:avLst/>
          </a:prstGeom>
          <a:solidFill>
            <a:srgbClr val="92D050"/>
          </a:solidFill>
          <a:ln w="38100">
            <a:solidFill>
              <a:schemeClr val="bg1"/>
            </a:solid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bg1"/>
                </a:solidFill>
                <a:latin typeface="Century Gothic" panose="020B0502020202020204" pitchFamily="34" charset="0"/>
                <a:ea typeface="Comfortaa"/>
                <a:cs typeface="Comfortaa"/>
                <a:sym typeface="Comfortaa"/>
              </a:rPr>
              <a:t>If you fancy listening to a book why not try audiobooks:</a:t>
            </a:r>
            <a:endParaRPr dirty="0">
              <a:solidFill>
                <a:schemeClr val="bg1"/>
              </a:solidFill>
              <a:latin typeface="Century Gothic" panose="020B0502020202020204" pitchFamily="34" charset="0"/>
              <a:ea typeface="Comfortaa"/>
              <a:cs typeface="Comfortaa"/>
              <a:sym typeface="Comfortaa"/>
            </a:endParaRPr>
          </a:p>
          <a:p>
            <a:pPr marL="0" lvl="0" indent="0" algn="l" rtl="0">
              <a:spcBef>
                <a:spcPts val="0"/>
              </a:spcBef>
              <a:spcAft>
                <a:spcPts val="0"/>
              </a:spcAft>
              <a:buNone/>
            </a:pPr>
            <a:endParaRPr dirty="0">
              <a:solidFill>
                <a:schemeClr val="bg1"/>
              </a:solidFill>
              <a:latin typeface="Century Gothic" panose="020B0502020202020204" pitchFamily="34" charset="0"/>
              <a:ea typeface="Comfortaa"/>
              <a:cs typeface="Comfortaa"/>
              <a:sym typeface="Comfortaa"/>
            </a:endParaRPr>
          </a:p>
          <a:p>
            <a:pPr marL="0" lvl="0" indent="0" algn="l" rtl="0">
              <a:spcBef>
                <a:spcPts val="0"/>
              </a:spcBef>
              <a:spcAft>
                <a:spcPts val="0"/>
              </a:spcAft>
              <a:buNone/>
            </a:pPr>
            <a:endParaRPr dirty="0">
              <a:solidFill>
                <a:schemeClr val="bg1"/>
              </a:solidFill>
              <a:latin typeface="Century Gothic" panose="020B0502020202020204" pitchFamily="34" charset="0"/>
              <a:ea typeface="Comfortaa"/>
              <a:cs typeface="Comfortaa"/>
              <a:sym typeface="Comfortaa"/>
            </a:endParaRPr>
          </a:p>
          <a:p>
            <a:pPr marL="0" lvl="0" indent="0" algn="l" rtl="0">
              <a:spcBef>
                <a:spcPts val="0"/>
              </a:spcBef>
              <a:spcAft>
                <a:spcPts val="0"/>
              </a:spcAft>
              <a:buNone/>
            </a:pPr>
            <a:r>
              <a:rPr lang="en" dirty="0">
                <a:solidFill>
                  <a:schemeClr val="bg1"/>
                </a:solidFill>
                <a:latin typeface="Century Gothic" panose="020B0502020202020204" pitchFamily="34" charset="0"/>
                <a:ea typeface="Comfortaa"/>
                <a:cs typeface="Comfortaa"/>
                <a:sym typeface="Comfortaa"/>
              </a:rPr>
              <a:t>Click on a book to hear it read aloud.</a:t>
            </a:r>
            <a:endParaRPr dirty="0">
              <a:solidFill>
                <a:schemeClr val="bg1"/>
              </a:solidFill>
              <a:latin typeface="Century Gothic" panose="020B0502020202020204" pitchFamily="34" charset="0"/>
              <a:ea typeface="Comfortaa"/>
              <a:cs typeface="Comfortaa"/>
              <a:sym typeface="Comfortaa"/>
            </a:endParaRPr>
          </a:p>
          <a:p>
            <a:pPr marL="0" lvl="0" indent="0" algn="l" rtl="0">
              <a:spcBef>
                <a:spcPts val="0"/>
              </a:spcBef>
              <a:spcAft>
                <a:spcPts val="0"/>
              </a:spcAft>
              <a:buNone/>
            </a:pPr>
            <a:endParaRPr dirty="0">
              <a:solidFill>
                <a:schemeClr val="bg1"/>
              </a:solidFill>
              <a:latin typeface="Comic Sans MS" panose="030F0702030302020204" pitchFamily="66" charset="0"/>
              <a:ea typeface="Comfortaa"/>
              <a:cs typeface="Comfortaa"/>
              <a:sym typeface="Comfortaa"/>
            </a:endParaRPr>
          </a:p>
        </p:txBody>
      </p:sp>
      <p:pic>
        <p:nvPicPr>
          <p:cNvPr id="118" name="Google Shape;118;p17">
            <a:hlinkClick r:id="rId19"/>
          </p:cNvPr>
          <p:cNvPicPr preferRelativeResize="0"/>
          <p:nvPr/>
        </p:nvPicPr>
        <p:blipFill>
          <a:blip r:embed="rId20">
            <a:alphaModFix/>
          </a:blip>
          <a:stretch>
            <a:fillRect/>
          </a:stretch>
        </p:blipFill>
        <p:spPr>
          <a:xfrm>
            <a:off x="4223368" y="3149491"/>
            <a:ext cx="894450" cy="1397755"/>
          </a:xfrm>
          <a:prstGeom prst="rect">
            <a:avLst/>
          </a:prstGeom>
          <a:noFill/>
          <a:ln>
            <a:noFill/>
          </a:ln>
        </p:spPr>
      </p:pic>
      <p:pic>
        <p:nvPicPr>
          <p:cNvPr id="119" name="Google Shape;119;p17">
            <a:hlinkClick r:id="rId21"/>
          </p:cNvPr>
          <p:cNvPicPr preferRelativeResize="0"/>
          <p:nvPr/>
        </p:nvPicPr>
        <p:blipFill>
          <a:blip r:embed="rId22">
            <a:alphaModFix/>
          </a:blip>
          <a:stretch>
            <a:fillRect/>
          </a:stretch>
        </p:blipFill>
        <p:spPr>
          <a:xfrm>
            <a:off x="6982287" y="115238"/>
            <a:ext cx="894450" cy="1404127"/>
          </a:xfrm>
          <a:prstGeom prst="rect">
            <a:avLst/>
          </a:prstGeom>
          <a:noFill/>
          <a:ln>
            <a:noFill/>
          </a:ln>
        </p:spPr>
      </p:pic>
      <p:pic>
        <p:nvPicPr>
          <p:cNvPr id="120" name="Google Shape;120;p17">
            <a:hlinkClick r:id="rId23"/>
          </p:cNvPr>
          <p:cNvPicPr preferRelativeResize="0"/>
          <p:nvPr/>
        </p:nvPicPr>
        <p:blipFill>
          <a:blip r:embed="rId24">
            <a:alphaModFix/>
          </a:blip>
          <a:stretch>
            <a:fillRect/>
          </a:stretch>
        </p:blipFill>
        <p:spPr>
          <a:xfrm>
            <a:off x="6761825" y="1613538"/>
            <a:ext cx="946372" cy="1404125"/>
          </a:xfrm>
          <a:prstGeom prst="rect">
            <a:avLst/>
          </a:prstGeom>
          <a:noFill/>
          <a:ln>
            <a:noFill/>
          </a:ln>
        </p:spPr>
      </p:pic>
      <p:pic>
        <p:nvPicPr>
          <p:cNvPr id="121" name="Google Shape;121;p17">
            <a:hlinkClick r:id="rId25"/>
          </p:cNvPr>
          <p:cNvPicPr preferRelativeResize="0"/>
          <p:nvPr/>
        </p:nvPicPr>
        <p:blipFill>
          <a:blip r:embed="rId26">
            <a:alphaModFix/>
          </a:blip>
          <a:stretch>
            <a:fillRect/>
          </a:stretch>
        </p:blipFill>
        <p:spPr>
          <a:xfrm>
            <a:off x="6761825" y="3111851"/>
            <a:ext cx="1093325" cy="1396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8">
            <a:hlinkClick r:id="rId3"/>
          </p:cNvPr>
          <p:cNvPicPr preferRelativeResize="0"/>
          <p:nvPr/>
        </p:nvPicPr>
        <p:blipFill rotWithShape="1">
          <a:blip r:embed="rId4">
            <a:alphaModFix/>
          </a:blip>
          <a:srcRect l="11201" t="6941" r="14121" b="6933"/>
          <a:stretch/>
        </p:blipFill>
        <p:spPr>
          <a:xfrm>
            <a:off x="4016050" y="3154774"/>
            <a:ext cx="1082120" cy="1452575"/>
          </a:xfrm>
          <a:prstGeom prst="rect">
            <a:avLst/>
          </a:prstGeom>
          <a:noFill/>
          <a:ln>
            <a:noFill/>
          </a:ln>
        </p:spPr>
      </p:pic>
      <p:pic>
        <p:nvPicPr>
          <p:cNvPr id="128" name="Google Shape;128;p18">
            <a:hlinkClick r:id="rId5"/>
          </p:cNvPr>
          <p:cNvPicPr preferRelativeResize="0"/>
          <p:nvPr/>
        </p:nvPicPr>
        <p:blipFill>
          <a:blip r:embed="rId6">
            <a:alphaModFix/>
          </a:blip>
          <a:stretch>
            <a:fillRect/>
          </a:stretch>
        </p:blipFill>
        <p:spPr>
          <a:xfrm>
            <a:off x="2239625" y="3154775"/>
            <a:ext cx="975075" cy="1452575"/>
          </a:xfrm>
          <a:prstGeom prst="rect">
            <a:avLst/>
          </a:prstGeom>
          <a:noFill/>
          <a:ln>
            <a:noFill/>
          </a:ln>
        </p:spPr>
      </p:pic>
      <p:pic>
        <p:nvPicPr>
          <p:cNvPr id="129" name="Google Shape;129;p18">
            <a:hlinkClick r:id="rId7"/>
          </p:cNvPr>
          <p:cNvPicPr preferRelativeResize="0"/>
          <p:nvPr/>
        </p:nvPicPr>
        <p:blipFill>
          <a:blip r:embed="rId8">
            <a:alphaModFix/>
          </a:blip>
          <a:stretch>
            <a:fillRect/>
          </a:stretch>
        </p:blipFill>
        <p:spPr>
          <a:xfrm>
            <a:off x="6065975" y="3068925"/>
            <a:ext cx="975075" cy="1497629"/>
          </a:xfrm>
          <a:prstGeom prst="rect">
            <a:avLst/>
          </a:prstGeom>
          <a:noFill/>
          <a:ln>
            <a:noFill/>
          </a:ln>
        </p:spPr>
      </p:pic>
      <p:pic>
        <p:nvPicPr>
          <p:cNvPr id="130" name="Google Shape;130;p18">
            <a:hlinkClick r:id="rId9"/>
          </p:cNvPr>
          <p:cNvPicPr preferRelativeResize="0"/>
          <p:nvPr/>
        </p:nvPicPr>
        <p:blipFill>
          <a:blip r:embed="rId10">
            <a:alphaModFix/>
          </a:blip>
          <a:stretch>
            <a:fillRect/>
          </a:stretch>
        </p:blipFill>
        <p:spPr>
          <a:xfrm>
            <a:off x="1989874" y="1612072"/>
            <a:ext cx="926788" cy="1282025"/>
          </a:xfrm>
          <a:prstGeom prst="rect">
            <a:avLst/>
          </a:prstGeom>
          <a:noFill/>
          <a:ln>
            <a:noFill/>
          </a:ln>
        </p:spPr>
      </p:pic>
      <p:sp>
        <p:nvSpPr>
          <p:cNvPr id="131" name="Google Shape;131;p18"/>
          <p:cNvSpPr txBox="1"/>
          <p:nvPr/>
        </p:nvSpPr>
        <p:spPr>
          <a:xfrm>
            <a:off x="3476030" y="1829859"/>
            <a:ext cx="5319699" cy="954077"/>
          </a:xfrm>
          <a:prstGeom prst="rect">
            <a:avLst/>
          </a:prstGeom>
          <a:solidFill>
            <a:schemeClr val="accent3">
              <a:lumMod val="40000"/>
              <a:lumOff val="60000"/>
            </a:schemeClr>
          </a:solid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1000" b="1" dirty="0">
                <a:solidFill>
                  <a:srgbClr val="202124"/>
                </a:solidFill>
                <a:latin typeface="Century Gothic" panose="020B0502020202020204" pitchFamily="34" charset="0"/>
                <a:ea typeface="Comfortaa"/>
                <a:cs typeface="Comfortaa"/>
                <a:sym typeface="Comfortaa"/>
              </a:rPr>
              <a:t>1984 is a dystopian novella by George Orwell published in 1949, which follows the life of Winston Smith, a low ranking member of 'the Party', who is frustrated by the omnipresent eyes of the party, and its ominous ruler Big Brother. ‘</a:t>
            </a:r>
          </a:p>
          <a:p>
            <a:pPr marL="0" lvl="0" indent="0" rtl="0">
              <a:spcBef>
                <a:spcPts val="0"/>
              </a:spcBef>
              <a:spcAft>
                <a:spcPts val="0"/>
              </a:spcAft>
              <a:buNone/>
            </a:pPr>
            <a:r>
              <a:rPr lang="en" sz="1000" b="1" dirty="0">
                <a:solidFill>
                  <a:srgbClr val="202124"/>
                </a:solidFill>
                <a:latin typeface="Century Gothic" panose="020B0502020202020204" pitchFamily="34" charset="0"/>
                <a:ea typeface="Comfortaa"/>
                <a:cs typeface="Comfortaa"/>
                <a:sym typeface="Comfortaa"/>
              </a:rPr>
              <a:t>Big Brother' controls every aspect of people's lives.</a:t>
            </a:r>
            <a:endParaRPr sz="1000" b="1" dirty="0">
              <a:solidFill>
                <a:srgbClr val="202124"/>
              </a:solidFill>
              <a:latin typeface="Century Gothic" panose="020B0502020202020204" pitchFamily="34" charset="0"/>
              <a:ea typeface="Comfortaa"/>
              <a:cs typeface="Comfortaa"/>
              <a:sym typeface="Comfortaa"/>
            </a:endParaRPr>
          </a:p>
          <a:p>
            <a:pPr marL="0" lvl="0" indent="0" rtl="0">
              <a:spcBef>
                <a:spcPts val="0"/>
              </a:spcBef>
              <a:spcAft>
                <a:spcPts val="0"/>
              </a:spcAft>
              <a:buNone/>
            </a:pPr>
            <a:r>
              <a:rPr lang="en" sz="1000" b="1" dirty="0">
                <a:solidFill>
                  <a:srgbClr val="202124"/>
                </a:solidFill>
                <a:latin typeface="Century Gothic" panose="020B0502020202020204" pitchFamily="34" charset="0"/>
                <a:ea typeface="Comfortaa"/>
                <a:cs typeface="Comfortaa"/>
                <a:sym typeface="Comfortaa"/>
              </a:rPr>
              <a:t>Big Brother is watching you!</a:t>
            </a:r>
            <a:endParaRPr sz="1000" b="1" dirty="0">
              <a:solidFill>
                <a:srgbClr val="202124"/>
              </a:solidFill>
              <a:latin typeface="Century Gothic" panose="020B0502020202020204" pitchFamily="34" charset="0"/>
              <a:ea typeface="Comfortaa"/>
              <a:cs typeface="Comfortaa"/>
              <a:sym typeface="Comfortaa"/>
            </a:endParaRPr>
          </a:p>
        </p:txBody>
      </p:sp>
      <p:sp>
        <p:nvSpPr>
          <p:cNvPr id="133" name="Google Shape;133;p18"/>
          <p:cNvSpPr txBox="1"/>
          <p:nvPr/>
        </p:nvSpPr>
        <p:spPr>
          <a:xfrm>
            <a:off x="1548713" y="304890"/>
            <a:ext cx="5715825" cy="1154132"/>
          </a:xfrm>
          <a:prstGeom prst="rect">
            <a:avLst/>
          </a:prstGeom>
          <a:solidFill>
            <a:schemeClr val="accent4">
              <a:lumMod val="60000"/>
              <a:lumOff val="40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b="1" dirty="0">
                <a:solidFill>
                  <a:schemeClr val="dk1"/>
                </a:solidFill>
                <a:latin typeface="Century Gothic" panose="020B0502020202020204" pitchFamily="34" charset="0"/>
                <a:ea typeface="Comfortaa"/>
                <a:cs typeface="Comfortaa"/>
                <a:sym typeface="Comfortaa"/>
              </a:rPr>
              <a:t>The only thing in the world that matters to Mrs Bennett, is marrying all five of her daughters to rich, landed gentlemen. So when two wealthy young gentlemen move to town, she vows that at least one of her daughters will marry into their fortunes. </a:t>
            </a:r>
          </a:p>
          <a:p>
            <a:pPr marL="0" lvl="0" indent="0" algn="l" rtl="0">
              <a:spcBef>
                <a:spcPts val="0"/>
              </a:spcBef>
              <a:spcAft>
                <a:spcPts val="0"/>
              </a:spcAft>
              <a:buNone/>
            </a:pPr>
            <a:r>
              <a:rPr lang="en" sz="1050" b="1" dirty="0">
                <a:solidFill>
                  <a:schemeClr val="dk1"/>
                </a:solidFill>
                <a:latin typeface="Century Gothic" panose="020B0502020202020204" pitchFamily="34" charset="0"/>
                <a:ea typeface="Comfortaa"/>
                <a:cs typeface="Comfortaa"/>
                <a:sym typeface="Comfortaa"/>
              </a:rPr>
              <a:t>Jane and Elizabeth, her eldest daughters, soon discover that love is rarely straightforward and is often surprising. Because, surely that sullen, quiet, mysterious Mr Darcy can't be more than he seems . . . can he?</a:t>
            </a:r>
            <a:endParaRPr sz="1100" b="1" dirty="0">
              <a:latin typeface="Century Gothic" panose="020B0502020202020204" pitchFamily="34" charset="0"/>
              <a:ea typeface="Comfortaa"/>
              <a:cs typeface="Comfortaa"/>
              <a:sym typeface="Comfortaa"/>
            </a:endParaRPr>
          </a:p>
        </p:txBody>
      </p:sp>
      <p:pic>
        <p:nvPicPr>
          <p:cNvPr id="134" name="Google Shape;134;p18">
            <a:hlinkClick r:id="rId11"/>
          </p:cNvPr>
          <p:cNvPicPr preferRelativeResize="0"/>
          <p:nvPr/>
        </p:nvPicPr>
        <p:blipFill>
          <a:blip r:embed="rId12">
            <a:alphaModFix/>
          </a:blip>
          <a:stretch>
            <a:fillRect/>
          </a:stretch>
        </p:blipFill>
        <p:spPr>
          <a:xfrm>
            <a:off x="7338982" y="6127"/>
            <a:ext cx="975074" cy="1496521"/>
          </a:xfrm>
          <a:prstGeom prst="rect">
            <a:avLst/>
          </a:prstGeom>
          <a:noFill/>
          <a:ln>
            <a:noFill/>
          </a:ln>
        </p:spPr>
      </p:pic>
      <p:sp>
        <p:nvSpPr>
          <p:cNvPr id="2" name="Rectangle 1"/>
          <p:cNvSpPr/>
          <p:nvPr/>
        </p:nvSpPr>
        <p:spPr>
          <a:xfrm>
            <a:off x="165652" y="145774"/>
            <a:ext cx="788505" cy="2923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sz="1600" dirty="0">
                <a:latin typeface="Century Gothic" panose="020B0502020202020204" pitchFamily="34" charset="0"/>
              </a:rPr>
              <a:t>Classics</a:t>
            </a:r>
          </a:p>
        </p:txBody>
      </p:sp>
      <p:sp>
        <p:nvSpPr>
          <p:cNvPr id="3" name="Left Arrow 2"/>
          <p:cNvSpPr/>
          <p:nvPr/>
        </p:nvSpPr>
        <p:spPr>
          <a:xfrm>
            <a:off x="6864522" y="892204"/>
            <a:ext cx="602974" cy="484632"/>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a:off x="2797360" y="2285786"/>
            <a:ext cx="6813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3913" y="4272895"/>
            <a:ext cx="1066900" cy="762071"/>
          </a:xfrm>
          <a:prstGeom prst="rect">
            <a:avLst/>
          </a:prstGeom>
        </p:spPr>
      </p:pic>
      <p:sp>
        <p:nvSpPr>
          <p:cNvPr id="6" name="Bent Arrow 5"/>
          <p:cNvSpPr/>
          <p:nvPr/>
        </p:nvSpPr>
        <p:spPr>
          <a:xfrm>
            <a:off x="1141805" y="3617844"/>
            <a:ext cx="813816" cy="868680"/>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27234" y="3194737"/>
            <a:ext cx="1440937" cy="10086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9">
            <a:hlinkClick r:id="rId3"/>
          </p:cNvPr>
          <p:cNvPicPr preferRelativeResize="0"/>
          <p:nvPr/>
        </p:nvPicPr>
        <p:blipFill>
          <a:blip r:embed="rId4">
            <a:alphaModFix/>
          </a:blip>
          <a:stretch>
            <a:fillRect/>
          </a:stretch>
        </p:blipFill>
        <p:spPr>
          <a:xfrm>
            <a:off x="1584050" y="221230"/>
            <a:ext cx="1034275" cy="1291545"/>
          </a:xfrm>
          <a:prstGeom prst="rect">
            <a:avLst/>
          </a:prstGeom>
          <a:noFill/>
          <a:ln>
            <a:noFill/>
          </a:ln>
        </p:spPr>
      </p:pic>
      <p:pic>
        <p:nvPicPr>
          <p:cNvPr id="142" name="Google Shape;142;p19">
            <a:hlinkClick r:id="rId5"/>
          </p:cNvPr>
          <p:cNvPicPr preferRelativeResize="0"/>
          <p:nvPr/>
        </p:nvPicPr>
        <p:blipFill>
          <a:blip r:embed="rId6">
            <a:alphaModFix/>
          </a:blip>
          <a:stretch>
            <a:fillRect/>
          </a:stretch>
        </p:blipFill>
        <p:spPr>
          <a:xfrm>
            <a:off x="6492334" y="152401"/>
            <a:ext cx="2320822" cy="1291550"/>
          </a:xfrm>
          <a:prstGeom prst="rect">
            <a:avLst/>
          </a:prstGeom>
          <a:noFill/>
          <a:ln>
            <a:noFill/>
          </a:ln>
        </p:spPr>
      </p:pic>
      <p:pic>
        <p:nvPicPr>
          <p:cNvPr id="145" name="Google Shape;145;p19">
            <a:hlinkClick r:id="rId7"/>
          </p:cNvPr>
          <p:cNvPicPr preferRelativeResize="0"/>
          <p:nvPr/>
        </p:nvPicPr>
        <p:blipFill>
          <a:blip r:embed="rId8">
            <a:alphaModFix/>
          </a:blip>
          <a:stretch>
            <a:fillRect/>
          </a:stretch>
        </p:blipFill>
        <p:spPr>
          <a:xfrm>
            <a:off x="373101" y="3255349"/>
            <a:ext cx="952200" cy="1400002"/>
          </a:xfrm>
          <a:prstGeom prst="rect">
            <a:avLst/>
          </a:prstGeom>
          <a:noFill/>
          <a:ln>
            <a:noFill/>
          </a:ln>
        </p:spPr>
      </p:pic>
      <p:pic>
        <p:nvPicPr>
          <p:cNvPr id="146" name="Google Shape;146;p19">
            <a:hlinkClick r:id="rId9"/>
          </p:cNvPr>
          <p:cNvPicPr preferRelativeResize="0"/>
          <p:nvPr/>
        </p:nvPicPr>
        <p:blipFill>
          <a:blip r:embed="rId10">
            <a:alphaModFix/>
          </a:blip>
          <a:stretch>
            <a:fillRect/>
          </a:stretch>
        </p:blipFill>
        <p:spPr>
          <a:xfrm>
            <a:off x="7723795" y="3255349"/>
            <a:ext cx="1117300" cy="1657733"/>
          </a:xfrm>
          <a:prstGeom prst="rect">
            <a:avLst/>
          </a:prstGeom>
          <a:noFill/>
          <a:ln>
            <a:noFill/>
          </a:ln>
        </p:spPr>
      </p:pic>
      <p:sp>
        <p:nvSpPr>
          <p:cNvPr id="147" name="Google Shape;147;p19"/>
          <p:cNvSpPr txBox="1"/>
          <p:nvPr/>
        </p:nvSpPr>
        <p:spPr>
          <a:xfrm>
            <a:off x="178903" y="72886"/>
            <a:ext cx="1340597" cy="1692741"/>
          </a:xfrm>
          <a:prstGeom prst="rect">
            <a:avLst/>
          </a:prstGeom>
          <a:solidFill>
            <a:srgbClr val="FFC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entury Gothic" panose="020B0502020202020204" pitchFamily="34" charset="0"/>
                <a:ea typeface="Comfortaa"/>
                <a:cs typeface="Comfortaa"/>
                <a:sym typeface="Comfortaa"/>
              </a:rPr>
              <a:t>Feeling cultured? Why not try a classic and compare it to the film adaptation?</a:t>
            </a:r>
            <a:endParaRPr dirty="0">
              <a:latin typeface="Century Gothic" panose="020B0502020202020204" pitchFamily="34" charset="0"/>
              <a:ea typeface="Comfortaa"/>
              <a:cs typeface="Comfortaa"/>
              <a:sym typeface="Comfortaa"/>
            </a:endParaRPr>
          </a:p>
        </p:txBody>
      </p:sp>
      <p:sp>
        <p:nvSpPr>
          <p:cNvPr id="148" name="Google Shape;148;p19"/>
          <p:cNvSpPr txBox="1"/>
          <p:nvPr/>
        </p:nvSpPr>
        <p:spPr>
          <a:xfrm>
            <a:off x="2739388" y="287229"/>
            <a:ext cx="3631883" cy="1107965"/>
          </a:xfrm>
          <a:prstGeom prst="rect">
            <a:avLst/>
          </a:prstGeom>
          <a:solidFill>
            <a:srgbClr val="92D05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rgbClr val="0070C0"/>
                </a:solidFill>
                <a:latin typeface="Century Gothic" panose="020B0502020202020204" pitchFamily="34" charset="0"/>
              </a:rPr>
              <a:t>Set in Jazz Age New York, the novel tells the tragic story of Jay Gatsby, a self-made millionaire, and his pursuit of Daisy Buchanan, a wealthy young woman whom he loved in his youth.</a:t>
            </a:r>
            <a:endParaRPr b="1" dirty="0">
              <a:solidFill>
                <a:srgbClr val="0070C0"/>
              </a:solidFill>
              <a:latin typeface="Century Gothic" panose="020B0502020202020204" pitchFamily="34" charset="0"/>
            </a:endParaRPr>
          </a:p>
        </p:txBody>
      </p:sp>
      <p:sp>
        <p:nvSpPr>
          <p:cNvPr id="149" name="Google Shape;149;p19"/>
          <p:cNvSpPr txBox="1"/>
          <p:nvPr/>
        </p:nvSpPr>
        <p:spPr>
          <a:xfrm>
            <a:off x="2140225" y="1594155"/>
            <a:ext cx="4943061" cy="1246465"/>
          </a:xfrm>
          <a:prstGeom prst="rect">
            <a:avLst/>
          </a:prstGeom>
          <a:solidFill>
            <a:srgbClr val="00B0F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b="1" dirty="0">
                <a:solidFill>
                  <a:schemeClr val="accent6"/>
                </a:solidFill>
                <a:latin typeface="Century Gothic" panose="020B0502020202020204" pitchFamily="34" charset="0"/>
              </a:rPr>
              <a:t>The story of a young man's adventures on his journey from an unhappy childhood to the discovery of his vocation as a novelist. Among the gloriously vivid cast of characters he encounters are his tyrannical stepfather, Mr Murdstone; his brilliant but unworthy school-friend Steerforth; his formidable aunt, Betsey Trotwood; and the eternally humble yet treacherous Uriah Heep.</a:t>
            </a:r>
            <a:endParaRPr sz="1200" b="1" dirty="0">
              <a:solidFill>
                <a:schemeClr val="accent6"/>
              </a:solidFill>
              <a:latin typeface="Century Gothic" panose="020B0502020202020204" pitchFamily="34" charset="0"/>
            </a:endParaRPr>
          </a:p>
        </p:txBody>
      </p:sp>
      <p:sp>
        <p:nvSpPr>
          <p:cNvPr id="151" name="Google Shape;151;p19"/>
          <p:cNvSpPr txBox="1"/>
          <p:nvPr/>
        </p:nvSpPr>
        <p:spPr>
          <a:xfrm>
            <a:off x="1513955" y="3203973"/>
            <a:ext cx="6082748" cy="1154132"/>
          </a:xfrm>
          <a:prstGeom prst="rect">
            <a:avLst/>
          </a:prstGeom>
          <a:solidFill>
            <a:schemeClr val="accent4">
              <a:lumMod val="75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b="1" dirty="0">
                <a:solidFill>
                  <a:schemeClr val="accent5">
                    <a:lumMod val="50000"/>
                  </a:schemeClr>
                </a:solidFill>
                <a:latin typeface="Century Gothic" panose="020B0502020202020204" pitchFamily="34" charset="0"/>
              </a:rPr>
              <a:t>Beautiful, clever, rich-and single-Emma Woodhouse is perfectly content with her life and sees no need for either love or marriage. Nothing, however, delights her more than interfering in the romantic lives of others. But when she ignores the warnings of her good friend Mr. Knightley and attempts to arrange a suitable match for her protégée Harriet Smith, her carefully laid plans soon unravel and have consequences that she never expected.</a:t>
            </a:r>
            <a:endParaRPr sz="1100" b="1" dirty="0">
              <a:solidFill>
                <a:schemeClr val="accent5">
                  <a:lumMod val="50000"/>
                </a:schemeClr>
              </a:solidFill>
              <a:latin typeface="Century Gothic" panose="020B0502020202020204" pitchFamily="34" charset="0"/>
            </a:endParaRPr>
          </a:p>
        </p:txBody>
      </p:sp>
      <p:pic>
        <p:nvPicPr>
          <p:cNvPr id="144" name="Google Shape;144;p19">
            <a:hlinkClick r:id="rId11"/>
          </p:cNvPr>
          <p:cNvPicPr preferRelativeResize="0"/>
          <p:nvPr/>
        </p:nvPicPr>
        <p:blipFill>
          <a:blip r:embed="rId12">
            <a:alphaModFix/>
          </a:blip>
          <a:stretch>
            <a:fillRect/>
          </a:stretch>
        </p:blipFill>
        <p:spPr>
          <a:xfrm>
            <a:off x="960851" y="1711760"/>
            <a:ext cx="1117298" cy="1491650"/>
          </a:xfrm>
          <a:prstGeom prst="rect">
            <a:avLst/>
          </a:prstGeom>
          <a:noFill/>
          <a:ln>
            <a:noFill/>
          </a:ln>
        </p:spPr>
      </p:pic>
      <p:pic>
        <p:nvPicPr>
          <p:cNvPr id="143" name="Google Shape;143;p19">
            <a:hlinkClick r:id="rId13"/>
          </p:cNvPr>
          <p:cNvPicPr preferRelativeResize="0"/>
          <p:nvPr/>
        </p:nvPicPr>
        <p:blipFill>
          <a:blip r:embed="rId14">
            <a:alphaModFix/>
          </a:blip>
          <a:stretch>
            <a:fillRect/>
          </a:stretch>
        </p:blipFill>
        <p:spPr>
          <a:xfrm>
            <a:off x="6878549" y="1542388"/>
            <a:ext cx="2111850" cy="1575775"/>
          </a:xfrm>
          <a:prstGeom prst="rect">
            <a:avLst/>
          </a:prstGeom>
          <a:noFill/>
          <a:ln>
            <a:noFill/>
          </a:ln>
        </p:spPr>
      </p:pic>
      <p:sp>
        <p:nvSpPr>
          <p:cNvPr id="3" name="Scroll: Horizontal 2">
            <a:extLst>
              <a:ext uri="{FF2B5EF4-FFF2-40B4-BE49-F238E27FC236}">
                <a16:creationId xmlns:a16="http://schemas.microsoft.com/office/drawing/2014/main" id="{87E1385C-4AD4-4449-AE50-A692A8FFF67A}"/>
              </a:ext>
            </a:extLst>
          </p:cNvPr>
          <p:cNvSpPr/>
          <p:nvPr/>
        </p:nvSpPr>
        <p:spPr>
          <a:xfrm>
            <a:off x="4477173" y="4343882"/>
            <a:ext cx="3393439" cy="62293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Century Gothic" panose="020B0502020202020204" pitchFamily="34" charset="0"/>
              </a:rPr>
              <a:t>Read the book or watch the film – click which one you prefer or do both!</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636</Words>
  <Application>Microsoft Office PowerPoint</Application>
  <PresentationFormat>On-screen Show (16:9)</PresentationFormat>
  <Paragraphs>32</Paragraphs>
  <Slides>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Century Gothic</vt:lpstr>
      <vt:lpstr>Comic Sans MS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Virtual Library.</dc:title>
  <dc:creator>Jo Fox</dc:creator>
  <cp:lastModifiedBy>Jo Fox</cp:lastModifiedBy>
  <cp:revision>25</cp:revision>
  <dcterms:modified xsi:type="dcterms:W3CDTF">2025-02-20T13:41:01Z</dcterms:modified>
</cp:coreProperties>
</file>